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8" r:id="rId3"/>
    <p:sldId id="263" r:id="rId4"/>
    <p:sldId id="276" r:id="rId5"/>
    <p:sldId id="264" r:id="rId6"/>
    <p:sldId id="266" r:id="rId7"/>
    <p:sldId id="269" r:id="rId8"/>
    <p:sldId id="272" r:id="rId9"/>
    <p:sldId id="273" r:id="rId10"/>
    <p:sldId id="274" r:id="rId11"/>
    <p:sldId id="275" r:id="rId12"/>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7" y="4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11A36C-14F8-47F4-A805-1B1AEF16051B}" type="datetimeFigureOut">
              <a:rPr lang="ru-RU" smtClean="0"/>
              <a:t>11.09.2021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1952B-99F3-4A5C-AE95-3DB0465D1984}" type="slidenum">
              <a:rPr lang="ru-RU" smtClean="0"/>
              <a:t>‹#›</a:t>
            </a:fld>
            <a:endParaRPr lang="ru-RU"/>
          </a:p>
        </p:txBody>
      </p:sp>
    </p:spTree>
    <p:extLst>
      <p:ext uri="{BB962C8B-B14F-4D97-AF65-F5344CB8AC3E}">
        <p14:creationId xmlns:p14="http://schemas.microsoft.com/office/powerpoint/2010/main" val="27505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2B1952B-99F3-4A5C-AE95-3DB0465D1984}" type="slidenum">
              <a:rPr lang="ru-RU" smtClean="0"/>
              <a:t>1</a:t>
            </a:fld>
            <a:endParaRPr lang="ru-RU"/>
          </a:p>
        </p:txBody>
      </p:sp>
    </p:spTree>
    <p:extLst>
      <p:ext uri="{BB962C8B-B14F-4D97-AF65-F5344CB8AC3E}">
        <p14:creationId xmlns:p14="http://schemas.microsoft.com/office/powerpoint/2010/main" val="2452393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F463A-BC7C-46EE-9F1E-7F377CCA4891}" type="datetimeFigureOut">
              <a:rPr lang="en-US" smtClean="0"/>
              <a:pPr/>
              <a:t>9/11/2021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F463A-BC7C-46EE-9F1E-7F377CCA4891}" type="datetimeFigureOut">
              <a:rPr lang="en-US" smtClean="0"/>
              <a:pPr/>
              <a:t>9/11/2021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add title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9/11/2021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533400" y="304800"/>
            <a:ext cx="8305800" cy="2590800"/>
          </a:xfrm>
        </p:spPr>
        <p:txBody>
          <a:bodyPr>
            <a:normAutofit/>
          </a:bodyPr>
          <a:lstStyle/>
          <a:p>
            <a:r>
              <a:rPr lang="en-US" b="1" dirty="0">
                <a:latin typeface="Times New Roman" pitchFamily="18" charset="0"/>
              </a:rPr>
              <a:t>REMUNERATION OF LABOR AT THE ENTERPRISE</a:t>
            </a:r>
            <a:endParaRPr lang="ru-RU" b="1" dirty="0">
              <a:latin typeface="Times New Roman" pitchFamily="18" charset="0"/>
            </a:endParaRPr>
          </a:p>
        </p:txBody>
      </p:sp>
      <p:sp>
        <p:nvSpPr>
          <p:cNvPr id="5" name="TextBox 4">
            <a:extLst>
              <a:ext uri="{FF2B5EF4-FFF2-40B4-BE49-F238E27FC236}">
                <a16:creationId xmlns:a16="http://schemas.microsoft.com/office/drawing/2014/main" id="{03513746-96F2-4186-94CE-7A768654022B}"/>
              </a:ext>
            </a:extLst>
          </p:cNvPr>
          <p:cNvSpPr txBox="1"/>
          <p:nvPr/>
        </p:nvSpPr>
        <p:spPr>
          <a:xfrm>
            <a:off x="342900" y="3048000"/>
            <a:ext cx="8686800" cy="3327514"/>
          </a:xfrm>
          <a:prstGeom prst="rect">
            <a:avLst/>
          </a:prstGeom>
          <a:noFill/>
        </p:spPr>
        <p:txBody>
          <a:bodyPr wrap="square">
            <a:spAutoFit/>
          </a:bodyPr>
          <a:lstStyle/>
          <a:p>
            <a:pPr marL="342900" indent="-342900" algn="ctr">
              <a:lnSpc>
                <a:spcPct val="150000"/>
              </a:lnSpc>
              <a:buAutoNum type="arabicPeriod"/>
            </a:pPr>
            <a:r>
              <a:rPr lang="en-US" sz="3600" dirty="0">
                <a:latin typeface="Times New Roman" pitchFamily="18" charset="0"/>
              </a:rPr>
              <a:t> Remuneration of labor: concept, types </a:t>
            </a:r>
          </a:p>
          <a:p>
            <a:pPr marL="342900" indent="-342900" algn="ctr">
              <a:lnSpc>
                <a:spcPct val="150000"/>
              </a:lnSpc>
              <a:buAutoNum type="arabicPeriod"/>
            </a:pPr>
            <a:r>
              <a:rPr lang="en-US" sz="3600" dirty="0">
                <a:latin typeface="Times New Roman" pitchFamily="18" charset="0"/>
              </a:rPr>
              <a:t> Forms and systems of remuneration of labor</a:t>
            </a:r>
          </a:p>
          <a:p>
            <a:pPr marL="342900" indent="-342900" algn="ctr">
              <a:lnSpc>
                <a:spcPct val="150000"/>
              </a:lnSpc>
              <a:buAutoNum type="arabicPeriod"/>
            </a:pPr>
            <a:r>
              <a:rPr lang="en-US" sz="3600" dirty="0">
                <a:latin typeface="Times New Roman" pitchFamily="18" charset="0"/>
              </a:rPr>
              <a:t> Organization of remuneration of labor</a:t>
            </a:r>
            <a:endParaRPr lang="ru-RU"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381000" y="762000"/>
            <a:ext cx="8305800" cy="5486400"/>
          </a:xfrm>
        </p:spPr>
        <p:txBody>
          <a:bodyPr>
            <a:normAutofit fontScale="90000"/>
          </a:bodyPr>
          <a:lstStyle/>
          <a:p>
            <a:r>
              <a:rPr lang="en-US" sz="3600" b="1" dirty="0">
                <a:solidFill>
                  <a:srgbClr val="FF0000"/>
                </a:solidFill>
                <a:latin typeface="Times New Roman" pitchFamily="18" charset="0"/>
              </a:rPr>
              <a:t>REMUNERATION OF LABOR </a:t>
            </a:r>
            <a:r>
              <a:rPr lang="en-US" sz="3600" b="1" dirty="0">
                <a:latin typeface="Times New Roman" pitchFamily="18" charset="0"/>
              </a:rPr>
              <a:t>is the price of labor resources involved in the production process.</a:t>
            </a:r>
            <a:br>
              <a:rPr lang="ru-RU" sz="3600" dirty="0">
                <a:latin typeface="Times New Roman" pitchFamily="18" charset="0"/>
              </a:rPr>
            </a:br>
            <a:br>
              <a:rPr lang="ru-RU" sz="2800" dirty="0">
                <a:latin typeface="Times New Roman" pitchFamily="18" charset="0"/>
              </a:rPr>
            </a:br>
            <a:br>
              <a:rPr lang="ru-RU" sz="2800" b="1" dirty="0">
                <a:latin typeface="Times New Roman" pitchFamily="18" charset="0"/>
              </a:rPr>
            </a:br>
            <a:r>
              <a:rPr lang="en-US" sz="2800" b="1" dirty="0">
                <a:latin typeface="Times New Roman" pitchFamily="18" charset="0"/>
              </a:rPr>
              <a:t>Nominal wage </a:t>
            </a:r>
            <a:r>
              <a:rPr lang="en-US" sz="2800" dirty="0">
                <a:latin typeface="Times New Roman" pitchFamily="18" charset="0"/>
              </a:rPr>
              <a:t>is the wage that the employee must receive according to the contract; </a:t>
            </a:r>
            <a:br>
              <a:rPr lang="en-US" sz="2800" dirty="0">
                <a:latin typeface="Times New Roman" pitchFamily="18" charset="0"/>
              </a:rPr>
            </a:br>
            <a:br>
              <a:rPr lang="en-US" sz="2800" dirty="0">
                <a:latin typeface="Times New Roman" pitchFamily="18" charset="0"/>
              </a:rPr>
            </a:br>
            <a:r>
              <a:rPr lang="en-US" sz="2800" b="1" dirty="0">
                <a:latin typeface="Times New Roman" pitchFamily="18" charset="0"/>
              </a:rPr>
              <a:t>Real wage </a:t>
            </a:r>
            <a:r>
              <a:rPr lang="en-US" sz="2800" dirty="0">
                <a:latin typeface="Times New Roman" pitchFamily="18" charset="0"/>
              </a:rPr>
              <a:t>is a nominal wage net of taxes and deductions; </a:t>
            </a:r>
            <a:br>
              <a:rPr lang="en-US" sz="2800" dirty="0">
                <a:latin typeface="Times New Roman" pitchFamily="18" charset="0"/>
              </a:rPr>
            </a:br>
            <a:br>
              <a:rPr lang="en-US" sz="2800" dirty="0">
                <a:latin typeface="Times New Roman" pitchFamily="18" charset="0"/>
              </a:rPr>
            </a:br>
            <a:r>
              <a:rPr lang="en-US" sz="2800" b="1" dirty="0">
                <a:latin typeface="Times New Roman" pitchFamily="18" charset="0"/>
              </a:rPr>
              <a:t>The minimum wage </a:t>
            </a:r>
            <a:r>
              <a:rPr lang="en-US" sz="2800" dirty="0">
                <a:latin typeface="Times New Roman" pitchFamily="18" charset="0"/>
              </a:rPr>
              <a:t>is a social wage rate, which is the lowest limit of the cost of unskilled labor per month.</a:t>
            </a:r>
            <a:endParaRPr lang="ru-RU"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152400" y="304800"/>
            <a:ext cx="8839200" cy="2819400"/>
          </a:xfrm>
        </p:spPr>
        <p:txBody>
          <a:bodyPr>
            <a:noAutofit/>
          </a:bodyPr>
          <a:lstStyle/>
          <a:p>
            <a:pPr algn="l"/>
            <a:r>
              <a:rPr lang="ru-RU" sz="2400" b="1" dirty="0">
                <a:solidFill>
                  <a:srgbClr val="FF0000"/>
                </a:solidFill>
                <a:latin typeface="Times New Roman" pitchFamily="18" charset="0"/>
              </a:rPr>
              <a:t>    </a:t>
            </a:r>
            <a:r>
              <a:rPr lang="en-US" sz="2400" b="1" dirty="0">
                <a:solidFill>
                  <a:srgbClr val="FF0000"/>
                </a:solidFill>
                <a:latin typeface="Times New Roman" pitchFamily="18" charset="0"/>
              </a:rPr>
              <a:t>FORMS AND SYSTEMS OF REMUNERATION OF LABOR</a:t>
            </a:r>
            <a:br>
              <a:rPr lang="en-US" sz="2400" b="1" dirty="0">
                <a:solidFill>
                  <a:srgbClr val="FF0000"/>
                </a:solidFill>
                <a:latin typeface="Times New Roman" pitchFamily="18" charset="0"/>
              </a:rPr>
            </a:br>
            <a:br>
              <a:rPr lang="en-US" sz="2400" b="1" dirty="0">
                <a:solidFill>
                  <a:srgbClr val="FF0000"/>
                </a:solidFill>
                <a:latin typeface="Times New Roman" pitchFamily="18" charset="0"/>
              </a:rPr>
            </a:br>
            <a:r>
              <a:rPr lang="en-US" sz="2000" dirty="0">
                <a:latin typeface="Times New Roman" pitchFamily="18" charset="0"/>
              </a:rPr>
              <a:t>The system of labor remuneration can be formed on the basis of: tariff, tariff-free or mixed system.</a:t>
            </a:r>
            <a:br>
              <a:rPr lang="en-US" sz="2000" dirty="0">
                <a:latin typeface="Times New Roman" pitchFamily="18" charset="0"/>
              </a:rPr>
            </a:br>
            <a:r>
              <a:rPr lang="en-US" sz="2000" b="1" dirty="0">
                <a:solidFill>
                  <a:srgbClr val="FF0000"/>
                </a:solidFill>
                <a:latin typeface="Times New Roman" pitchFamily="18" charset="0"/>
              </a:rPr>
              <a:t>1 The tariff system </a:t>
            </a:r>
            <a:r>
              <a:rPr lang="en-US" sz="2000" dirty="0">
                <a:latin typeface="Times New Roman" pitchFamily="18" charset="0"/>
              </a:rPr>
              <a:t>is a set of norms and standards that ensure the differentiation of wages based on the differences and complexity of the work performed and working conditions, its intensity and nature.</a:t>
            </a:r>
            <a:endParaRPr lang="ru-RU" sz="2000" dirty="0">
              <a:latin typeface="Times New Roman" pitchFamily="18" charset="0"/>
              <a:cs typeface="Times New Roman" pitchFamily="18" charset="0"/>
            </a:endParaRPr>
          </a:p>
        </p:txBody>
      </p:sp>
      <p:sp>
        <p:nvSpPr>
          <p:cNvPr id="5" name="Прямоугольник 4"/>
          <p:cNvSpPr/>
          <p:nvPr/>
        </p:nvSpPr>
        <p:spPr>
          <a:xfrm>
            <a:off x="152400" y="2819400"/>
            <a:ext cx="8991600" cy="3908762"/>
          </a:xfrm>
          <a:prstGeom prst="rect">
            <a:avLst/>
          </a:prstGeom>
        </p:spPr>
        <p:txBody>
          <a:bodyPr wrap="square">
            <a:spAutoFit/>
          </a:bodyPr>
          <a:lstStyle/>
          <a:p>
            <a:r>
              <a:rPr lang="en-US" sz="2800" b="1" dirty="0">
                <a:solidFill>
                  <a:srgbClr val="FF0000"/>
                </a:solidFill>
                <a:latin typeface="Times New Roman" pitchFamily="18" charset="0"/>
              </a:rPr>
              <a:t>Elements of the tariff system:</a:t>
            </a:r>
            <a:br>
              <a:rPr lang="ru-RU" sz="2000" b="1" dirty="0">
                <a:latin typeface="Times New Roman" pitchFamily="18" charset="0"/>
              </a:rPr>
            </a:br>
            <a:r>
              <a:rPr lang="en-US" sz="2000" dirty="0">
                <a:latin typeface="Times New Roman" pitchFamily="18" charset="0"/>
              </a:rPr>
              <a:t>1) </a:t>
            </a:r>
            <a:r>
              <a:rPr lang="en-US" sz="2000" b="1" dirty="0">
                <a:latin typeface="Times New Roman" pitchFamily="18" charset="0"/>
              </a:rPr>
              <a:t>tariff and qualification reference books. </a:t>
            </a:r>
            <a:r>
              <a:rPr lang="en-US" sz="2000" dirty="0">
                <a:latin typeface="Times New Roman" pitchFamily="18" charset="0"/>
              </a:rPr>
              <a:t>They contain a description of the work in terms of their complexity and the requirements for workers to obtain a certain wage category; Qualification reference book of positions of managers, specialists and other employees, as well as typical qualification characteristics of positions of managers, specialists and other employees. </a:t>
            </a:r>
          </a:p>
          <a:p>
            <a:r>
              <a:rPr lang="en-US" sz="2000" dirty="0">
                <a:latin typeface="Times New Roman" pitchFamily="18" charset="0"/>
              </a:rPr>
              <a:t>2) </a:t>
            </a:r>
            <a:r>
              <a:rPr lang="en-US" sz="2000" b="1" dirty="0">
                <a:latin typeface="Times New Roman" pitchFamily="18" charset="0"/>
              </a:rPr>
              <a:t>tariff scales</a:t>
            </a:r>
            <a:r>
              <a:rPr lang="en-US" sz="2000" dirty="0">
                <a:latin typeface="Times New Roman" pitchFamily="18" charset="0"/>
              </a:rPr>
              <a:t>. Shows the ratio in the wages of workers of various categories, taking into account the specifics of the industry, production and working conditions; </a:t>
            </a:r>
          </a:p>
          <a:p>
            <a:r>
              <a:rPr lang="en-US" sz="2000" dirty="0">
                <a:latin typeface="Times New Roman" pitchFamily="18" charset="0"/>
              </a:rPr>
              <a:t>3</a:t>
            </a:r>
            <a:r>
              <a:rPr lang="en-US" sz="2000" b="1" dirty="0">
                <a:latin typeface="Times New Roman" pitchFamily="18" charset="0"/>
              </a:rPr>
              <a:t>) tariff categories and the corresponding coefficients</a:t>
            </a:r>
            <a:r>
              <a:rPr lang="en-US" sz="2000" dirty="0">
                <a:latin typeface="Times New Roman" pitchFamily="18" charset="0"/>
              </a:rPr>
              <a:t>. Characterize the level of qualifications of workers and the complexity of the work; </a:t>
            </a:r>
          </a:p>
          <a:p>
            <a:r>
              <a:rPr lang="en-US" sz="2000" dirty="0">
                <a:latin typeface="Times New Roman" pitchFamily="18" charset="0"/>
              </a:rPr>
              <a:t>4) </a:t>
            </a:r>
            <a:r>
              <a:rPr lang="en-US" sz="2000" b="1" dirty="0">
                <a:latin typeface="Times New Roman" pitchFamily="18" charset="0"/>
              </a:rPr>
              <a:t>tariff rates</a:t>
            </a:r>
            <a:r>
              <a:rPr lang="en-US" sz="2000" dirty="0">
                <a:latin typeface="Times New Roman" pitchFamily="18" charset="0"/>
              </a:rPr>
              <a:t>. Expressed in monetary terms, the absolute amount of remuneration per unit of working time.</a:t>
            </a:r>
            <a:endParaRPr lang="ru-RU"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 y="34504"/>
            <a:ext cx="8915400" cy="6832640"/>
          </a:xfrm>
          <a:prstGeom prst="rect">
            <a:avLst/>
          </a:prstGeom>
        </p:spPr>
        <p:txBody>
          <a:bodyPr wrap="square">
            <a:spAutoFit/>
          </a:bodyPr>
          <a:lstStyle/>
          <a:p>
            <a:pPr algn="just"/>
            <a:r>
              <a:rPr lang="en-US" sz="2000" b="1" dirty="0">
                <a:solidFill>
                  <a:srgbClr val="FF0000"/>
                </a:solidFill>
                <a:latin typeface="Times New Roman" pitchFamily="18" charset="0"/>
                <a:cs typeface="Times New Roman" pitchFamily="18" charset="0"/>
              </a:rPr>
              <a:t>2. The tariff-free system of labor remuneration </a:t>
            </a:r>
            <a:r>
              <a:rPr lang="en-US" sz="2000" dirty="0">
                <a:latin typeface="Times New Roman" pitchFamily="18" charset="0"/>
                <a:cs typeface="Times New Roman" pitchFamily="18" charset="0"/>
              </a:rPr>
              <a:t>is based on the share distribution of funds intended for labor remuneration, depending on the criteria and on the principles of assessing the professional qualities of workers and their contribution to the final result.</a:t>
            </a:r>
            <a:endParaRPr lang="ru-RU" sz="2000" dirty="0">
              <a:latin typeface="Times New Roman" pitchFamily="18" charset="0"/>
              <a:cs typeface="Times New Roman" pitchFamily="18" charset="0"/>
            </a:endParaRPr>
          </a:p>
          <a:p>
            <a:pPr algn="just"/>
            <a:br>
              <a:rPr lang="ru-RU" sz="2000" dirty="0">
                <a:latin typeface="Times New Roman" pitchFamily="18" charset="0"/>
                <a:cs typeface="Times New Roman" pitchFamily="18" charset="0"/>
              </a:rPr>
            </a:br>
            <a:r>
              <a:rPr lang="ru-RU" sz="2000" b="1" dirty="0">
                <a:solidFill>
                  <a:srgbClr val="FF0000"/>
                </a:solidFill>
                <a:latin typeface="Times New Roman" pitchFamily="18" charset="0"/>
                <a:cs typeface="Times New Roman" pitchFamily="18" charset="0"/>
              </a:rPr>
              <a:t>3. А</a:t>
            </a:r>
            <a:r>
              <a:rPr lang="en-US" sz="2000" b="1" dirty="0">
                <a:solidFill>
                  <a:srgbClr val="FF0000"/>
                </a:solidFill>
                <a:latin typeface="Times New Roman" pitchFamily="18" charset="0"/>
                <a:cs typeface="Times New Roman" pitchFamily="18" charset="0"/>
              </a:rPr>
              <a:t> mixed wage system </a:t>
            </a:r>
            <a:r>
              <a:rPr lang="en-US" sz="2000" dirty="0">
                <a:latin typeface="Times New Roman" pitchFamily="18" charset="0"/>
                <a:cs typeface="Times New Roman" pitchFamily="18" charset="0"/>
              </a:rPr>
              <a:t>may contain elements of both tariff and non-tariff wage systems.</a:t>
            </a:r>
            <a:endParaRPr lang="ru-RU" sz="2000"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To enhance the interest of employees in improving production efficiency and the quality of work performed, the employer may introduce </a:t>
            </a:r>
            <a:r>
              <a:rPr lang="en-US" sz="2000" b="1" dirty="0">
                <a:solidFill>
                  <a:srgbClr val="FF0000"/>
                </a:solidFill>
                <a:latin typeface="Times New Roman" pitchFamily="18" charset="0"/>
                <a:cs typeface="Times New Roman" pitchFamily="18" charset="0"/>
              </a:rPr>
              <a:t>bonus systems and other forms of labor incentives.</a:t>
            </a:r>
            <a:endParaRPr lang="ru-RU" sz="2000" b="1" dirty="0">
              <a:solidFill>
                <a:srgbClr val="FF0000"/>
              </a:solidFill>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a:p>
            <a:pPr marL="342900" indent="-342900" algn="just">
              <a:buFont typeface="Wingdings" pitchFamily="2" charset="2"/>
              <a:buChar char="q"/>
            </a:pPr>
            <a:r>
              <a:rPr lang="en-US" sz="2000" b="1" dirty="0">
                <a:latin typeface="Times New Roman" pitchFamily="18" charset="0"/>
                <a:cs typeface="Times New Roman" pitchFamily="18" charset="0"/>
              </a:rPr>
              <a:t>The system of remuneration and incentives for employees is determined by the terms of the collective agreement, labor agreement and (or) acts of the employer. </a:t>
            </a:r>
          </a:p>
          <a:p>
            <a:pPr marL="342900" indent="-342900" algn="just">
              <a:buFont typeface="Wingdings" pitchFamily="2" charset="2"/>
              <a:buChar char="q"/>
            </a:pPr>
            <a:r>
              <a:rPr lang="en-US" sz="2000" b="1" dirty="0">
                <a:latin typeface="Times New Roman" pitchFamily="18" charset="0"/>
                <a:cs typeface="Times New Roman" pitchFamily="18" charset="0"/>
              </a:rPr>
              <a:t>The remuneration system must ensure the share of basic wages (relative to a constant part of wages) of at least 75 percent of the average monthly wage of employees excluding one-time incentive payments. </a:t>
            </a:r>
          </a:p>
          <a:p>
            <a:pPr marL="342900" indent="-342900" algn="just">
              <a:buFont typeface="Wingdings" pitchFamily="2" charset="2"/>
              <a:buChar char="q"/>
            </a:pPr>
            <a:r>
              <a:rPr lang="en-US" sz="2000" b="1" dirty="0">
                <a:latin typeface="Times New Roman" pitchFamily="18" charset="0"/>
                <a:cs typeface="Times New Roman" pitchFamily="18" charset="0"/>
              </a:rPr>
              <a:t>The system of remuneration of employees of organizations supported by the state budget and estimates (budget) of the National Bank of the Republic of Kazakhstan is established by regulatory legal acts of the Republic of Kazakhstan.</a:t>
            </a:r>
            <a:endParaRPr lang="ru-RU" sz="20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152399" y="1063752"/>
            <a:ext cx="8839200" cy="2438400"/>
          </a:xfrm>
        </p:spPr>
        <p:txBody>
          <a:bodyPr>
            <a:normAutofit/>
          </a:bodyPr>
          <a:lstStyle/>
          <a:p>
            <a:pPr algn="just"/>
            <a:br>
              <a:rPr lang="en-US" sz="2400" dirty="0">
                <a:solidFill>
                  <a:srgbClr val="FF0000"/>
                </a:solidFill>
                <a:latin typeface="Times New Roman" pitchFamily="18" charset="0"/>
              </a:rPr>
            </a:br>
            <a:r>
              <a:rPr lang="en-US" sz="2400" dirty="0">
                <a:solidFill>
                  <a:srgbClr val="FF0000"/>
                </a:solidFill>
                <a:latin typeface="Times New Roman" pitchFamily="18" charset="0"/>
              </a:rPr>
              <a:t>1. PIECE FORM OF PAYMENT FOR LABOR. </a:t>
            </a:r>
            <a:r>
              <a:rPr lang="en-US" sz="2400" dirty="0">
                <a:latin typeface="Times New Roman" pitchFamily="18" charset="0"/>
              </a:rPr>
              <a:t>With the piece-rate form of remuneration, the employee's earnings are directly dependent on the quantity and quality of manufactured products or the amount of work performed.</a:t>
            </a:r>
            <a:endParaRPr lang="ru-RU" sz="2400" dirty="0">
              <a:latin typeface="Times New Roman" pitchFamily="18" charset="0"/>
            </a:endParaRPr>
          </a:p>
        </p:txBody>
      </p:sp>
      <p:sp>
        <p:nvSpPr>
          <p:cNvPr id="4" name="Прямоугольник 3"/>
          <p:cNvSpPr/>
          <p:nvPr/>
        </p:nvSpPr>
        <p:spPr>
          <a:xfrm>
            <a:off x="242085" y="3886200"/>
            <a:ext cx="8659827" cy="1631216"/>
          </a:xfrm>
          <a:prstGeom prst="rect">
            <a:avLst/>
          </a:prstGeom>
        </p:spPr>
        <p:txBody>
          <a:bodyPr wrap="square">
            <a:spAutoFit/>
          </a:bodyPr>
          <a:lstStyle/>
          <a:p>
            <a:pPr algn="ctr"/>
            <a:r>
              <a:rPr lang="en-US" sz="2400" b="1" dirty="0">
                <a:latin typeface="Times New Roman" pitchFamily="18" charset="0"/>
              </a:rPr>
              <a:t>There are the following types of piece-rate payment:</a:t>
            </a:r>
          </a:p>
          <a:p>
            <a:pPr algn="just"/>
            <a:endParaRPr lang="en-US" sz="2400" dirty="0">
              <a:latin typeface="Times New Roman" pitchFamily="18" charset="0"/>
            </a:endParaRPr>
          </a:p>
          <a:p>
            <a:pPr algn="just"/>
            <a:r>
              <a:rPr lang="en-US" sz="2400" dirty="0">
                <a:latin typeface="Times New Roman" pitchFamily="18" charset="0"/>
              </a:rPr>
              <a:t> </a:t>
            </a:r>
            <a:r>
              <a:rPr lang="en-US" sz="2400" dirty="0">
                <a:solidFill>
                  <a:srgbClr val="FF0000"/>
                </a:solidFill>
                <a:latin typeface="Times New Roman" pitchFamily="18" charset="0"/>
              </a:rPr>
              <a:t>- direct piece-rate system. </a:t>
            </a:r>
            <a:r>
              <a:rPr lang="en-US" sz="2400" dirty="0">
                <a:latin typeface="Times New Roman" pitchFamily="18" charset="0"/>
              </a:rPr>
              <a:t>Labor is paid at piece rates directly for the quantity of products produced;</a:t>
            </a:r>
            <a:endParaRPr lang="ru-RU" sz="2400" dirty="0"/>
          </a:p>
        </p:txBody>
      </p:sp>
      <p:sp>
        <p:nvSpPr>
          <p:cNvPr id="6" name="TextBox 5">
            <a:extLst>
              <a:ext uri="{FF2B5EF4-FFF2-40B4-BE49-F238E27FC236}">
                <a16:creationId xmlns:a16="http://schemas.microsoft.com/office/drawing/2014/main" id="{0824D70E-5102-404B-8908-585ACF8F1130}"/>
              </a:ext>
            </a:extLst>
          </p:cNvPr>
          <p:cNvSpPr txBox="1"/>
          <p:nvPr/>
        </p:nvSpPr>
        <p:spPr>
          <a:xfrm>
            <a:off x="1600200" y="446639"/>
            <a:ext cx="6319888" cy="461665"/>
          </a:xfrm>
          <a:prstGeom prst="rect">
            <a:avLst/>
          </a:prstGeom>
          <a:noFill/>
        </p:spPr>
        <p:txBody>
          <a:bodyPr wrap="square">
            <a:spAutoFit/>
          </a:bodyPr>
          <a:lstStyle/>
          <a:p>
            <a:pPr algn="ctr"/>
            <a:r>
              <a:rPr lang="en-US" sz="2400" b="1" dirty="0">
                <a:solidFill>
                  <a:srgbClr val="FF0000"/>
                </a:solidFill>
                <a:latin typeface="Times New Roman" pitchFamily="18" charset="0"/>
              </a:rPr>
              <a:t>FORMS OF REMUNERATION OF LABOR</a:t>
            </a:r>
            <a:endParaRPr lang="ru-RU"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381000" y="1143000"/>
            <a:ext cx="8382000" cy="5715000"/>
          </a:xfrm>
        </p:spPr>
        <p:txBody>
          <a:bodyPr>
            <a:normAutofit fontScale="90000"/>
          </a:bodyPr>
          <a:lstStyle/>
          <a:p>
            <a:pPr algn="l"/>
            <a:r>
              <a:rPr lang="en-US" sz="2700" dirty="0">
                <a:latin typeface="Times New Roman" panose="02020603050405020304" pitchFamily="18" charset="0"/>
                <a:cs typeface="Times New Roman" panose="02020603050405020304" pitchFamily="18" charset="0"/>
              </a:rPr>
              <a:t>- in the case of a </a:t>
            </a:r>
            <a:r>
              <a:rPr lang="en-US" sz="2700" b="1" dirty="0">
                <a:solidFill>
                  <a:srgbClr val="FF0000"/>
                </a:solidFill>
                <a:latin typeface="Times New Roman" panose="02020603050405020304" pitchFamily="18" charset="0"/>
                <a:cs typeface="Times New Roman" panose="02020603050405020304" pitchFamily="18" charset="0"/>
              </a:rPr>
              <a:t>piece-rate bonus system</a:t>
            </a:r>
            <a:r>
              <a:rPr lang="en-US" sz="2700" dirty="0">
                <a:latin typeface="Times New Roman" panose="02020603050405020304" pitchFamily="18" charset="0"/>
                <a:cs typeface="Times New Roman" panose="02020603050405020304" pitchFamily="18" charset="0"/>
              </a:rPr>
              <a:t>, an employee is paid a bonus in excess of earnings at direct piece-rate rates for the fulfillment and overfulfilment of predetermined quantitative and qualitative indicators;</a:t>
            </a: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r>
              <a:rPr lang="en-US" sz="2700" b="1" dirty="0">
                <a:solidFill>
                  <a:srgbClr val="FF0000"/>
                </a:solidFill>
                <a:latin typeface="Times New Roman" pitchFamily="18" charset="0"/>
              </a:rPr>
              <a:t>- piece-rate progressive system of remuneration. </a:t>
            </a:r>
            <a:r>
              <a:rPr lang="en-US" sz="2700" dirty="0">
                <a:latin typeface="Times New Roman" pitchFamily="18" charset="0"/>
              </a:rPr>
              <a:t>Products manufactured within the established norm are paid at basic piece rates, in excess of the established norm - at increased prices.</a:t>
            </a:r>
            <a:br>
              <a:rPr lang="en-US" sz="2700" dirty="0">
                <a:latin typeface="Times New Roman" pitchFamily="18" charset="0"/>
              </a:rPr>
            </a:br>
            <a:br>
              <a:rPr lang="en-US" sz="2700" dirty="0">
                <a:latin typeface="Times New Roman" pitchFamily="18" charset="0"/>
              </a:rPr>
            </a:br>
            <a:br>
              <a:rPr lang="en-US" sz="2700" dirty="0">
                <a:latin typeface="Times New Roman" pitchFamily="18" charset="0"/>
              </a:rPr>
            </a:br>
            <a:r>
              <a:rPr lang="en-US" sz="2700" b="1" dirty="0">
                <a:solidFill>
                  <a:srgbClr val="FF0000"/>
                </a:solidFill>
                <a:latin typeface="Times New Roman" pitchFamily="18" charset="0"/>
              </a:rPr>
              <a:t>- indirect piece-rate system of remuneration. </a:t>
            </a:r>
            <a:r>
              <a:rPr lang="en-US" sz="2700" dirty="0">
                <a:latin typeface="Times New Roman" pitchFamily="18" charset="0"/>
              </a:rPr>
              <a:t>Wages are directly dependent on the results of the work of the workers they serve, the part-workers. Applies to auxiliary workers only.</a:t>
            </a:r>
            <a:br>
              <a:rPr lang="ru-RU" sz="2400" dirty="0"/>
            </a:br>
            <a:br>
              <a:rPr lang="ru-RU" sz="2400" dirty="0"/>
            </a:br>
            <a:br>
              <a:rPr lang="en-US" sz="2400" dirty="0"/>
            </a:br>
            <a:br>
              <a:rPr lang="en-US" sz="2400" dirty="0"/>
            </a:br>
            <a:endParaRPr lang="ru-RU" sz="2400" dirty="0">
              <a:latin typeface="Times New Roman" panose="02020603050405020304"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370332" y="304800"/>
            <a:ext cx="8403336" cy="2667000"/>
          </a:xfrm>
        </p:spPr>
        <p:txBody>
          <a:bodyPr>
            <a:normAutofit/>
          </a:bodyPr>
          <a:lstStyle/>
          <a:p>
            <a:pPr algn="l"/>
            <a:r>
              <a:rPr lang="en-US" sz="2400" b="1" dirty="0">
                <a:solidFill>
                  <a:srgbClr val="FF0000"/>
                </a:solidFill>
                <a:latin typeface="Times New Roman" pitchFamily="18" charset="0"/>
                <a:cs typeface="Times New Roman" pitchFamily="18" charset="0"/>
              </a:rPr>
              <a:t>- lump-sum wage system. </a:t>
            </a:r>
            <a:r>
              <a:rPr lang="en-US" sz="2400" dirty="0">
                <a:latin typeface="Times New Roman" pitchFamily="18" charset="0"/>
                <a:cs typeface="Times New Roman" pitchFamily="18" charset="0"/>
              </a:rPr>
              <a:t>Provides for the establishment of a certain amount of work and the total amount of the payroll for this work. The funds provided for labor remuneration are paid after the completion of the entire complex of works, regardless of the timing of their completion, i.e. the price is set for the entire volume of work to be performed with an indication of the deadline for their completion.</a:t>
            </a:r>
            <a:endParaRPr lang="ru-RU" sz="2400" dirty="0">
              <a:latin typeface="Times New Roman" pitchFamily="18" charset="0"/>
              <a:cs typeface="Times New Roman" pitchFamily="18" charset="0"/>
            </a:endParaRPr>
          </a:p>
        </p:txBody>
      </p:sp>
      <p:sp>
        <p:nvSpPr>
          <p:cNvPr id="3" name="Прямоугольник 2"/>
          <p:cNvSpPr/>
          <p:nvPr/>
        </p:nvSpPr>
        <p:spPr>
          <a:xfrm>
            <a:off x="457200" y="3218863"/>
            <a:ext cx="8403336" cy="1200329"/>
          </a:xfrm>
          <a:prstGeom prst="rect">
            <a:avLst/>
          </a:prstGeom>
        </p:spPr>
        <p:txBody>
          <a:bodyPr wrap="square">
            <a:spAutoFit/>
          </a:bodyPr>
          <a:lstStyle/>
          <a:p>
            <a:pPr algn="ctr"/>
            <a:r>
              <a:rPr lang="en-US" sz="2400" b="1" i="1" dirty="0">
                <a:solidFill>
                  <a:srgbClr val="FF0000"/>
                </a:solidFill>
                <a:latin typeface="Times New Roman" pitchFamily="18" charset="0"/>
              </a:rPr>
              <a:t>condition for the application of the lump-sum wage system:</a:t>
            </a:r>
          </a:p>
          <a:p>
            <a:pPr algn="ctr"/>
            <a:r>
              <a:rPr lang="en-US" sz="2400" dirty="0">
                <a:latin typeface="Times New Roman" pitchFamily="18" charset="0"/>
              </a:rPr>
              <a:t>- in areas and workplaces where ensuring high quality products and work is the main indicator of work;</a:t>
            </a:r>
            <a:endParaRPr lang="ru-RU" sz="2400" dirty="0"/>
          </a:p>
        </p:txBody>
      </p:sp>
      <p:sp>
        <p:nvSpPr>
          <p:cNvPr id="4" name="Прямоугольник 3"/>
          <p:cNvSpPr/>
          <p:nvPr/>
        </p:nvSpPr>
        <p:spPr>
          <a:xfrm>
            <a:off x="355092" y="4666256"/>
            <a:ext cx="8229600" cy="1938992"/>
          </a:xfrm>
          <a:prstGeom prst="rect">
            <a:avLst/>
          </a:prstGeom>
        </p:spPr>
        <p:txBody>
          <a:bodyPr wrap="square">
            <a:spAutoFit/>
          </a:bodyPr>
          <a:lstStyle/>
          <a:p>
            <a:pPr algn="ctr"/>
            <a:r>
              <a:rPr lang="en-US" sz="2400" b="1" i="1" dirty="0">
                <a:solidFill>
                  <a:srgbClr val="FF0000"/>
                </a:solidFill>
                <a:latin typeface="Times New Roman" pitchFamily="18" charset="0"/>
                <a:cs typeface="Times New Roman" pitchFamily="18" charset="0"/>
              </a:rPr>
              <a:t>the case of application of the lump-sum wage system: </a:t>
            </a:r>
          </a:p>
          <a:p>
            <a:pPr algn="ctr"/>
            <a:r>
              <a:rPr lang="en-US" sz="2400" dirty="0">
                <a:latin typeface="Times New Roman" pitchFamily="18" charset="0"/>
                <a:cs typeface="Times New Roman" pitchFamily="18" charset="0"/>
              </a:rPr>
              <a:t>- the enterprise does not meet the deadline for the fulfillment of any order, and if it is not fulfilled, it will be obliged to pay significant amounts of penalties in connection with the terms of the contract;</a:t>
            </a:r>
            <a:endParaRPr lang="ru-RU"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7200" y="0"/>
            <a:ext cx="8229600" cy="6858000"/>
          </a:xfrm>
        </p:spPr>
        <p:txBody>
          <a:bodyPr/>
          <a:lstStyle/>
          <a:p>
            <a:r>
              <a:rPr lang="en-US" dirty="0">
                <a:latin typeface="Times New Roman" pitchFamily="18" charset="0"/>
              </a:rPr>
              <a:t>Time-based form of remuneration. It is used when it is impossible or inexpedient to establish quantitative parameters of labor. The employee receives a salary depending on the amount of time worked and the level of his qualifications.</a:t>
            </a:r>
            <a:endParaRPr lang="ru-RU" dirty="0">
              <a:latin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381000" y="0"/>
            <a:ext cx="8305800" cy="6858000"/>
          </a:xfrm>
        </p:spPr>
        <p:txBody>
          <a:bodyPr>
            <a:normAutofit/>
          </a:bodyPr>
          <a:lstStyle/>
          <a:p>
            <a:pPr>
              <a:buFontTx/>
              <a:buChar char="-"/>
            </a:pPr>
            <a:r>
              <a:rPr lang="en-US" sz="4000" dirty="0">
                <a:latin typeface="Times New Roman" pitchFamily="18" charset="0"/>
              </a:rPr>
              <a:t>simple time-based system. Accrued at the wage rate of an employee of this category for the time actually worked;</a:t>
            </a:r>
            <a:br>
              <a:rPr lang="en-US" sz="4000" dirty="0">
                <a:latin typeface="Times New Roman" pitchFamily="18" charset="0"/>
              </a:rPr>
            </a:br>
            <a:br>
              <a:rPr lang="en-US" sz="4000" dirty="0">
                <a:latin typeface="Times New Roman" pitchFamily="18" charset="0"/>
              </a:rPr>
            </a:br>
            <a:r>
              <a:rPr lang="en-US" sz="4000" dirty="0">
                <a:latin typeface="Times New Roman" pitchFamily="18" charset="0"/>
              </a:rPr>
              <a:t> - time-bonus system. A combination of simple time-based wages with bonuses for the implementation of quantitative and qualitative indicators;</a:t>
            </a:r>
            <a:endParaRPr lang="ru-RU" sz="4000" dirty="0">
              <a:latin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381000" y="0"/>
            <a:ext cx="8382000" cy="6858000"/>
          </a:xfrm>
        </p:spPr>
        <p:txBody>
          <a:bodyPr/>
          <a:lstStyle/>
          <a:p>
            <a:pPr>
              <a:buFontTx/>
              <a:buChar char="-"/>
            </a:pPr>
            <a:r>
              <a:rPr lang="en-US" dirty="0">
                <a:latin typeface="Times New Roman" pitchFamily="18" charset="0"/>
              </a:rPr>
              <a:t>salary. Payment is made according to the established monthly official salaries; </a:t>
            </a:r>
            <a:br>
              <a:rPr lang="en-US" dirty="0">
                <a:latin typeface="Times New Roman" pitchFamily="18" charset="0"/>
              </a:rPr>
            </a:br>
            <a:br>
              <a:rPr lang="en-US" dirty="0">
                <a:latin typeface="Times New Roman" pitchFamily="18" charset="0"/>
              </a:rPr>
            </a:br>
            <a:r>
              <a:rPr lang="en-US" dirty="0">
                <a:latin typeface="Times New Roman" pitchFamily="18" charset="0"/>
              </a:rPr>
              <a:t>- contractual. The remuneration of the heads of state-owned enterprises should be stipulated in the labor agreement (contract).</a:t>
            </a:r>
            <a:endParaRPr lang="ru-RU" dirty="0">
              <a:latin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0" y="0"/>
            <a:ext cx="9144000" cy="6858000"/>
          </a:xfrm>
        </p:spPr>
        <p:txBody>
          <a:bodyPr/>
          <a:lstStyle/>
          <a:p>
            <a:r>
              <a:rPr lang="en-US" sz="5400" dirty="0">
                <a:latin typeface="Times New Roman" pitchFamily="18" charset="0"/>
              </a:rPr>
              <a:t>Tariff-free wage system.</a:t>
            </a:r>
            <a:br>
              <a:rPr lang="en-US" sz="5400" dirty="0">
                <a:latin typeface="Times New Roman" pitchFamily="18" charset="0"/>
              </a:rPr>
            </a:br>
            <a:br>
              <a:rPr lang="en-US" sz="5400" dirty="0">
                <a:latin typeface="Times New Roman" pitchFamily="18" charset="0"/>
              </a:rPr>
            </a:br>
            <a:r>
              <a:rPr lang="en-US" sz="5400" dirty="0">
                <a:latin typeface="Times New Roman" pitchFamily="18" charset="0"/>
              </a:rPr>
              <a:t>Distribution of earnings depending on the employee's participation in the overall performance of work.</a:t>
            </a:r>
            <a:endParaRPr lang="ru-RU" sz="5400" dirty="0">
              <a:latin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989</Words>
  <Application>Microsoft Office PowerPoint</Application>
  <PresentationFormat>Экран (4:3)</PresentationFormat>
  <Paragraphs>34</Paragraphs>
  <Slides>11</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Times New Roman</vt:lpstr>
      <vt:lpstr>Wingdings</vt:lpstr>
      <vt:lpstr>Office Theme</vt:lpstr>
      <vt:lpstr>REMUNERATION OF LABOR AT THE ENTERPRISE</vt:lpstr>
      <vt:lpstr>REMUNERATION OF LABOR is the price of labor resources involved in the production process.   Nominal wage is the wage that the employee must receive according to the contract;   Real wage is a nominal wage net of taxes and deductions;   The minimum wage is a social wage rate, which is the lowest limit of the cost of unskilled labor per month.</vt:lpstr>
      <vt:lpstr>    FORMS AND SYSTEMS OF REMUNERATION OF LABOR  The system of labor remuneration can be formed on the basis of: tariff, tariff-free or mixed system. 1 The tariff system is a set of norms and standards that ensure the differentiation of wages based on the differences and complexity of the work performed and working conditions, its intensity and nature.</vt:lpstr>
      <vt:lpstr>Презентация PowerPoint</vt:lpstr>
      <vt:lpstr> 1. PIECE FORM OF PAYMENT FOR LABOR. With the piece-rate form of remuneration, the employee's earnings are directly dependent on the quantity and quality of manufactured products or the amount of work performed.</vt:lpstr>
      <vt:lpstr>- in the case of a piece-rate bonus system, an employee is paid a bonus in excess of earnings at direct piece-rate rates for the fulfillment and overfulfilment of predetermined quantitative and qualitative indicators;   - piece-rate progressive system of remuneration. Products manufactured within the established norm are paid at basic piece rates, in excess of the established norm - at increased prices.   - indirect piece-rate system of remuneration. Wages are directly dependent on the results of the work of the workers they serve, the part-workers. Applies to auxiliary workers only.    </vt:lpstr>
      <vt:lpstr>- lump-sum wage system. Provides for the establishment of a certain amount of work and the total amount of the payroll for this work. The funds provided for labor remuneration are paid after the completion of the entire complex of works, regardless of the timing of their completion, i.e. the price is set for the entire volume of work to be performed with an indication of the deadline for their completion.</vt:lpstr>
      <vt:lpstr>Time-based form of remuneration. It is used when it is impossible or inexpedient to establish quantitative parameters of labor. The employee receives a salary depending on the amount of time worked and the level of his qualifications.</vt:lpstr>
      <vt:lpstr>simple time-based system. Accrued at the wage rate of an employee of this category for the time actually worked;   - time-bonus system. A combination of simple time-based wages with bonuses for the implementation of quantitative and qualitative indicators;</vt:lpstr>
      <vt:lpstr>salary. Payment is made according to the established monthly official salaries;   - contractual. The remuneration of the heads of state-owned enterprises should be stipulated in the labor agreement (contract).</vt:lpstr>
      <vt:lpstr>Tariff-free wage system.  Distribution of earnings depending on the employee's participation in the overall performance of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ОПЛАТА ТРУДА  НА ПРЕДПРИЯТИИ</dc:title>
  <dc:creator>Алия Кабдулшарипова</dc:creator>
  <cp:lastModifiedBy>User</cp:lastModifiedBy>
  <cp:revision>11</cp:revision>
  <dcterms:created xsi:type="dcterms:W3CDTF">2021-09-06T05:48:46Z</dcterms:created>
  <dcterms:modified xsi:type="dcterms:W3CDTF">2021-09-11T06:22:55Z</dcterms:modified>
</cp:coreProperties>
</file>